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Inter" panose="020B0502030000000004"/>
      <p:regular r:id="rId16"/>
    </p:embeddedFont>
    <p:embeddedFont>
      <p:font typeface="Inter Bold" panose="020B0802030000000004"/>
      <p:bold r:id="rId17"/>
    </p:embeddedFont>
    <p:embeddedFont>
      <p:font typeface="Inter Bold" panose="020B0802030000000004" charset="0"/>
      <p:bold r:id="rId18"/>
    </p:embeddedFont>
    <p:embeddedFont>
      <p:font typeface="Inter" panose="020B0502030000000004" charset="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2519" b="-607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7661766" y="-548487"/>
            <a:ext cx="15176340" cy="12515946"/>
          </a:xfrm>
          <a:custGeom>
            <a:avLst/>
            <a:gdLst/>
            <a:ahLst/>
            <a:cxnLst/>
            <a:rect l="l" t="t" r="r" b="b"/>
            <a:pathLst>
              <a:path w="15176340" h="12515946">
                <a:moveTo>
                  <a:pt x="0" y="0"/>
                </a:moveTo>
                <a:lnTo>
                  <a:pt x="15176340" y="0"/>
                </a:lnTo>
                <a:lnTo>
                  <a:pt x="15176340" y="12515946"/>
                </a:lnTo>
                <a:lnTo>
                  <a:pt x="0" y="1251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0"/>
            <a:ext cx="167218" cy="10287000"/>
            <a:chOff x="0" y="0"/>
            <a:chExt cx="440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041" cy="2709333"/>
            </a:xfrm>
            <a:custGeom>
              <a:avLst/>
              <a:gdLst/>
              <a:ahLst/>
              <a:cxnLst/>
              <a:rect l="l" t="t" r="r" b="b"/>
              <a:pathLst>
                <a:path w="44041" h="2709333">
                  <a:moveTo>
                    <a:pt x="0" y="0"/>
                  </a:moveTo>
                  <a:lnTo>
                    <a:pt x="44041" y="0"/>
                  </a:lnTo>
                  <a:lnTo>
                    <a:pt x="440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04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307550" y="6693183"/>
          <a:ext cx="5867959" cy="3593818"/>
        </p:xfrm>
        <a:graphic>
          <a:graphicData uri="http://schemas.openxmlformats.org/drawingml/2006/table">
            <a:tbl>
              <a:tblPr/>
              <a:tblGrid>
                <a:gridCol w="2398475"/>
                <a:gridCol w="3469484"/>
              </a:tblGrid>
              <a:tr h="438731">
                <a:tc gridSpan="2"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er" panose="020B0502030000000004"/>
                        </a:rPr>
                        <a:t>DETAILS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35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C6AD5F"/>
                          </a:solidFill>
                          <a:latin typeface="Inter Bold" panose="020B0802030000000004"/>
                        </a:rPr>
                        <a:t>PRESENTED BY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er" panose="020B0502030000000004"/>
                        </a:rPr>
                        <a:t> Saswat Seth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35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C6AD5F"/>
                          </a:solidFill>
                          <a:latin typeface="Inter Bold" panose="020B0802030000000004"/>
                        </a:rPr>
                        <a:t>REGN. NO.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er" panose="020B0502030000000004"/>
                        </a:rPr>
                        <a:t>20010352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35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C6AD5F"/>
                          </a:solidFill>
                          <a:latin typeface="Inter Bold" panose="020B0802030000000004"/>
                        </a:rPr>
                        <a:t>ROLL NO.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er" panose="020B0502030000000004"/>
                        </a:rPr>
                        <a:t>CAM20023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4682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C6AD5F"/>
                          </a:solidFill>
                          <a:latin typeface="Inter Bold" panose="020B0802030000000004"/>
                        </a:rPr>
                        <a:t>  GROUP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er" panose="020B0502030000000004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4877547" y="0"/>
            <a:ext cx="3223578" cy="3275994"/>
          </a:xfrm>
          <a:custGeom>
            <a:avLst/>
            <a:gdLst/>
            <a:ahLst/>
            <a:cxnLst/>
            <a:rect l="l" t="t" r="r" b="b"/>
            <a:pathLst>
              <a:path w="3223578" h="3275994">
                <a:moveTo>
                  <a:pt x="0" y="0"/>
                </a:moveTo>
                <a:lnTo>
                  <a:pt x="3223578" y="0"/>
                </a:lnTo>
                <a:lnTo>
                  <a:pt x="3223578" y="3275994"/>
                </a:lnTo>
                <a:lnTo>
                  <a:pt x="0" y="327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5400000">
            <a:off x="5958323" y="4524947"/>
            <a:ext cx="2543839" cy="4912917"/>
            <a:chOff x="0" y="0"/>
            <a:chExt cx="3290570" cy="6355080"/>
          </a:xfrm>
        </p:grpSpPr>
        <p:sp>
          <p:nvSpPr>
            <p:cNvPr id="10" name="Freeform 10"/>
            <p:cNvSpPr/>
            <p:nvPr/>
          </p:nvSpPr>
          <p:spPr>
            <a:xfrm>
              <a:off x="0" y="1270"/>
              <a:ext cx="3289300" cy="6353810"/>
            </a:xfrm>
            <a:custGeom>
              <a:avLst/>
              <a:gdLst/>
              <a:ahLst/>
              <a:cxnLst/>
              <a:rect l="l" t="t" r="r" b="b"/>
              <a:pathLst>
                <a:path w="3289300" h="635381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1" name="Freeform 11"/>
            <p:cNvSpPr/>
            <p:nvPr/>
          </p:nvSpPr>
          <p:spPr>
            <a:xfrm rot="-5400000">
              <a:off x="173355" y="3239135"/>
              <a:ext cx="2940050" cy="2928620"/>
            </a:xfrm>
            <a:custGeom>
              <a:avLst/>
              <a:gdLst/>
              <a:ahLst/>
              <a:cxnLst/>
              <a:rect l="l" t="t" r="r" b="b"/>
              <a:pathLst>
                <a:path w="2940050" h="2928620">
                  <a:moveTo>
                    <a:pt x="0" y="2928620"/>
                  </a:moveTo>
                  <a:lnTo>
                    <a:pt x="0" y="0"/>
                  </a:lnTo>
                  <a:lnTo>
                    <a:pt x="2940050" y="0"/>
                  </a:lnTo>
                  <a:lnTo>
                    <a:pt x="2940050" y="2928620"/>
                  </a:lnTo>
                  <a:lnTo>
                    <a:pt x="0" y="2928620"/>
                  </a:lnTo>
                  <a:lnTo>
                    <a:pt x="0" y="2928620"/>
                  </a:lnTo>
                  <a:close/>
                </a:path>
              </a:pathLst>
            </a:custGeom>
            <a:blipFill>
              <a:blip r:embed="rId5"/>
              <a:stretch>
                <a:fillRect t="-390" r="-4809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5400000">
              <a:off x="175895" y="186055"/>
              <a:ext cx="2940050" cy="2928620"/>
            </a:xfrm>
            <a:custGeom>
              <a:avLst/>
              <a:gdLst/>
              <a:ahLst/>
              <a:cxnLst/>
              <a:rect l="l" t="t" r="r" b="b"/>
              <a:pathLst>
                <a:path w="2940050" h="2928620">
                  <a:moveTo>
                    <a:pt x="0" y="2928620"/>
                  </a:moveTo>
                  <a:lnTo>
                    <a:pt x="0" y="0"/>
                  </a:lnTo>
                  <a:lnTo>
                    <a:pt x="2940050" y="0"/>
                  </a:lnTo>
                  <a:lnTo>
                    <a:pt x="2940050" y="2928620"/>
                  </a:lnTo>
                  <a:lnTo>
                    <a:pt x="0" y="2928620"/>
                  </a:lnTo>
                  <a:lnTo>
                    <a:pt x="0" y="2928620"/>
                  </a:lnTo>
                  <a:close/>
                </a:path>
              </a:pathLst>
            </a:custGeom>
            <a:blipFill>
              <a:blip r:embed="rId6"/>
              <a:stretch>
                <a:fillRect l="-2318" t="-195" r="-2318" b="-19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4610" y="439420"/>
              <a:ext cx="3173730" cy="5429250"/>
            </a:xfrm>
            <a:custGeom>
              <a:avLst/>
              <a:gdLst/>
              <a:ahLst/>
              <a:cxnLst/>
              <a:rect l="l" t="t" r="r" b="b"/>
              <a:pathLst>
                <a:path w="3173730" h="542925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E2E4E1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5400000">
            <a:off x="1184539" y="4524947"/>
            <a:ext cx="2543839" cy="4912917"/>
            <a:chOff x="0" y="0"/>
            <a:chExt cx="329057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1270"/>
              <a:ext cx="3289300" cy="6353810"/>
            </a:xfrm>
            <a:custGeom>
              <a:avLst/>
              <a:gdLst/>
              <a:ahLst/>
              <a:cxnLst/>
              <a:rect l="l" t="t" r="r" b="b"/>
              <a:pathLst>
                <a:path w="3289300" h="635381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6" name="Freeform 16"/>
            <p:cNvSpPr/>
            <p:nvPr/>
          </p:nvSpPr>
          <p:spPr>
            <a:xfrm rot="-5400000">
              <a:off x="173355" y="3239135"/>
              <a:ext cx="2940050" cy="2928620"/>
            </a:xfrm>
            <a:custGeom>
              <a:avLst/>
              <a:gdLst/>
              <a:ahLst/>
              <a:cxnLst/>
              <a:rect l="l" t="t" r="r" b="b"/>
              <a:pathLst>
                <a:path w="2940050" h="2928620">
                  <a:moveTo>
                    <a:pt x="0" y="2928620"/>
                  </a:moveTo>
                  <a:lnTo>
                    <a:pt x="0" y="0"/>
                  </a:lnTo>
                  <a:lnTo>
                    <a:pt x="2940050" y="0"/>
                  </a:lnTo>
                  <a:lnTo>
                    <a:pt x="2940050" y="2928620"/>
                  </a:lnTo>
                  <a:lnTo>
                    <a:pt x="0" y="2928620"/>
                  </a:lnTo>
                  <a:lnTo>
                    <a:pt x="0" y="2928620"/>
                  </a:lnTo>
                  <a:close/>
                </a:path>
              </a:pathLst>
            </a:custGeom>
            <a:blipFill>
              <a:blip r:embed="rId7"/>
              <a:stretch>
                <a:fillRect l="-4593" t="-792" b="-9099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5400000">
              <a:off x="175895" y="186055"/>
              <a:ext cx="2940050" cy="2928620"/>
            </a:xfrm>
            <a:custGeom>
              <a:avLst/>
              <a:gdLst/>
              <a:ahLst/>
              <a:cxnLst/>
              <a:rect l="l" t="t" r="r" b="b"/>
              <a:pathLst>
                <a:path w="2940050" h="2928620">
                  <a:moveTo>
                    <a:pt x="0" y="2928620"/>
                  </a:moveTo>
                  <a:lnTo>
                    <a:pt x="0" y="0"/>
                  </a:lnTo>
                  <a:lnTo>
                    <a:pt x="2940050" y="0"/>
                  </a:lnTo>
                  <a:lnTo>
                    <a:pt x="2940050" y="2928620"/>
                  </a:lnTo>
                  <a:lnTo>
                    <a:pt x="0" y="2928620"/>
                  </a:lnTo>
                  <a:lnTo>
                    <a:pt x="0" y="2928620"/>
                  </a:lnTo>
                  <a:close/>
                </a:path>
              </a:pathLst>
            </a:custGeom>
            <a:blipFill>
              <a:blip r:embed="rId8"/>
              <a:stretch>
                <a:fillRect l="-1030" t="-195" r="-1030" b="-19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54610" y="439420"/>
              <a:ext cx="3173730" cy="5429250"/>
            </a:xfrm>
            <a:custGeom>
              <a:avLst/>
              <a:gdLst/>
              <a:ahLst/>
              <a:cxnLst/>
              <a:rect l="l" t="t" r="r" b="b"/>
              <a:pathLst>
                <a:path w="3173730" h="542925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E2E4E1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73236" y="9615400"/>
            <a:ext cx="3867479" cy="35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0"/>
              </a:lnSpc>
              <a:spcBef>
                <a:spcPct val="0"/>
              </a:spcBef>
            </a:pPr>
            <a:r>
              <a:rPr lang="en-US" sz="2035">
                <a:solidFill>
                  <a:srgbClr val="FFFFFF"/>
                </a:solidFill>
                <a:latin typeface="Inter" panose="020B0502030000000004"/>
              </a:rPr>
              <a:t>C.V. Raman Global University</a:t>
            </a:r>
            <a:endParaRPr lang="en-US" sz="2035">
              <a:solidFill>
                <a:srgbClr val="FFFFFF"/>
              </a:solidFill>
              <a:latin typeface="Inter" panose="020B05020300000000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60453" y="1133475"/>
            <a:ext cx="13047208" cy="373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5"/>
              </a:lnSpc>
            </a:pPr>
            <a:r>
              <a:rPr lang="en-US" sz="5655">
                <a:solidFill>
                  <a:srgbClr val="C6AD5F"/>
                </a:solidFill>
                <a:latin typeface="Inter Bold" panose="020B0802030000000004"/>
              </a:rPr>
              <a:t>Industrial Internship -</a:t>
            </a:r>
            <a:r>
              <a:rPr lang="en-US" sz="5655">
                <a:solidFill>
                  <a:srgbClr val="FFFFFF"/>
                </a:solidFill>
                <a:latin typeface="Inter Bold" panose="020B0802030000000004"/>
              </a:rPr>
              <a:t> </a:t>
            </a:r>
            <a:endParaRPr lang="en-US" sz="5655">
              <a:solidFill>
                <a:srgbClr val="FFFFFF"/>
              </a:solidFill>
              <a:latin typeface="Inter Bold" panose="020B0802030000000004"/>
            </a:endParaRPr>
          </a:p>
          <a:p>
            <a:pPr>
              <a:lnSpc>
                <a:spcPts val="5655"/>
              </a:lnSpc>
            </a:pPr>
            <a:r>
              <a:rPr lang="en-US" sz="5655">
                <a:solidFill>
                  <a:srgbClr val="FFFFFF"/>
                </a:solidFill>
                <a:latin typeface="Inter Bold" panose="020B0802030000000004"/>
              </a:rPr>
              <a:t>Monitoring of Database Functionality Using Structured Query Language(SQL)</a:t>
            </a:r>
            <a:endParaRPr lang="en-US" sz="5655">
              <a:solidFill>
                <a:srgbClr val="FFFFFF"/>
              </a:solidFill>
              <a:latin typeface="Inter Bold" panose="020B0802030000000004"/>
            </a:endParaRPr>
          </a:p>
          <a:p>
            <a:pPr>
              <a:lnSpc>
                <a:spcPts val="655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91989" y="-125657"/>
            <a:ext cx="18096011" cy="2017847"/>
            <a:chOff x="0" y="0"/>
            <a:chExt cx="4766028" cy="531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6028" cy="531449"/>
            </a:xfrm>
            <a:custGeom>
              <a:avLst/>
              <a:gdLst/>
              <a:ahLst/>
              <a:cxnLst/>
              <a:rect l="l" t="t" r="r" b="b"/>
              <a:pathLst>
                <a:path w="4766028" h="531449">
                  <a:moveTo>
                    <a:pt x="0" y="0"/>
                  </a:moveTo>
                  <a:lnTo>
                    <a:pt x="4766028" y="0"/>
                  </a:lnTo>
                  <a:lnTo>
                    <a:pt x="4766028" y="531449"/>
                  </a:lnTo>
                  <a:lnTo>
                    <a:pt x="0" y="531449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766028" cy="5409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070707"/>
                  </a:solidFill>
                  <a:latin typeface="Inter Bold" panose="020B0802030000000004"/>
                </a:rPr>
                <a:t>Conclusion - Achievements</a:t>
              </a:r>
              <a:endParaRPr lang="en-US" sz="7600">
                <a:solidFill>
                  <a:srgbClr val="070707"/>
                </a:solidFill>
                <a:latin typeface="Inter Bold" panose="020B0802030000000004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3283329" y="-1185152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441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0"/>
            <a:ext cx="191989" cy="10287000"/>
            <a:chOff x="0" y="0"/>
            <a:chExt cx="5056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5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59019" y="1695448"/>
            <a:ext cx="17719889" cy="926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0"/>
              </a:lnSpc>
            </a:pPr>
          </a:p>
          <a:p>
            <a:pPr>
              <a:lnSpc>
                <a:spcPts val="382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Conclusion - Reflections on the Internship </a:t>
            </a:r>
            <a:r>
              <a:rPr lang="en-US" sz="2600" b="1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J</a:t>
            </a:r>
            <a:r>
              <a:rPr lang="en-US" sz="2600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ourney</a:t>
            </a:r>
            <a:endParaRPr lang="en-US" sz="2600" u="sng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>
              <a:lnSpc>
                <a:spcPts val="3820"/>
              </a:lnSpc>
            </a:pPr>
          </a:p>
          <a:p>
            <a:pPr marL="561340" lvl="1" indent="-280670">
              <a:lnSpc>
                <a:spcPts val="382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A transformative 15-day journey, delving into the intricate realm of database management and analysis.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>
              <a:lnSpc>
                <a:spcPts val="382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Dissected the nuances of real-world database challenges, gaining insights that transcend theoretical knowledge.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>
              <a:lnSpc>
                <a:spcPts val="382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Emerged with a strengthened skill set, poised to contribute effectively in dynamic database-driven environments.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>
              <a:lnSpc>
                <a:spcPts val="3820"/>
              </a:lnSpc>
            </a:pPr>
          </a:p>
          <a:p>
            <a:pPr>
              <a:lnSpc>
                <a:spcPts val="3820"/>
              </a:lnSpc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Reflecting on my internship journey, acknowledging key learning milestones and achievements I -(contd.)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>
              <a:lnSpc>
                <a:spcPts val="3820"/>
              </a:lnSpc>
            </a:pPr>
          </a:p>
          <a:p>
            <a:pPr marL="561340" lvl="1" indent="-280670">
              <a:lnSpc>
                <a:spcPts val="3820"/>
              </a:lnSpc>
              <a:buFont typeface="Arial" panose="020B0604020202020204"/>
              <a:buChar char="•"/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Practical Proficiency:</a:t>
            </a: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 Gained hands-on expertise in database management systems—MySQL, PostgreSQL, and SQL.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>
              <a:lnSpc>
                <a:spcPts val="3820"/>
              </a:lnSpc>
              <a:buFont typeface="Arial" panose="020B0604020202020204"/>
              <a:buChar char="•"/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Problem-Solving Skills:</a:t>
            </a: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 Enhanced analytical and problem-solving skills through comprehensive database analysis.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>
              <a:lnSpc>
                <a:spcPts val="3820"/>
              </a:lnSpc>
              <a:buFont typeface="Arial" panose="020B0604020202020204"/>
              <a:buChar char="•"/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Successful Project Completion:</a:t>
            </a: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 Accomplished the "Monitoring of Database Functionality Using Structured Query Language" project with a thorough understanding of database schemas, data types, and constraints.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742878" y="0"/>
            <a:ext cx="10545122" cy="10287000"/>
            <a:chOff x="0" y="0"/>
            <a:chExt cx="277731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7316" cy="2709333"/>
            </a:xfrm>
            <a:custGeom>
              <a:avLst/>
              <a:gdLst/>
              <a:ahLst/>
              <a:cxnLst/>
              <a:rect l="l" t="t" r="r" b="b"/>
              <a:pathLst>
                <a:path w="2777316" h="2709333">
                  <a:moveTo>
                    <a:pt x="0" y="0"/>
                  </a:moveTo>
                  <a:lnTo>
                    <a:pt x="2777316" y="0"/>
                  </a:lnTo>
                  <a:lnTo>
                    <a:pt x="27773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2777316" cy="2880783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3440008" y="6535245"/>
            <a:ext cx="6071312" cy="5007019"/>
          </a:xfrm>
          <a:custGeom>
            <a:avLst/>
            <a:gdLst/>
            <a:ahLst/>
            <a:cxnLst/>
            <a:rect l="l" t="t" r="r" b="b"/>
            <a:pathLst>
              <a:path w="6071312" h="5007019">
                <a:moveTo>
                  <a:pt x="0" y="0"/>
                </a:moveTo>
                <a:lnTo>
                  <a:pt x="6071312" y="0"/>
                </a:lnTo>
                <a:lnTo>
                  <a:pt x="6071312" y="5007018"/>
                </a:lnTo>
                <a:lnTo>
                  <a:pt x="0" y="500701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40235" y="3181937"/>
          <a:ext cx="5449789" cy="4602680"/>
        </p:xfrm>
        <a:graphic>
          <a:graphicData uri="http://schemas.openxmlformats.org/drawingml/2006/table">
            <a:tbl>
              <a:tblPr/>
              <a:tblGrid>
                <a:gridCol w="4166042"/>
                <a:gridCol w="1283747"/>
              </a:tblGrid>
              <a:tr h="785445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 panose="020B0502030000000004"/>
                        </a:rPr>
                        <a:t>Introduction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Bold" panose="020B0802030000000004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445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 panose="020B0502030000000004"/>
                        </a:rPr>
                        <a:t>Training Sessions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Bold" panose="020B0802030000000004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5965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 panose="020B0502030000000004"/>
                        </a:rPr>
                        <a:t>Technical Focus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Bold" panose="020B0802030000000004"/>
                        </a:rPr>
                        <a:t>5-6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0885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 panose="020B0502030000000004"/>
                        </a:rPr>
                        <a:t> </a:t>
                      </a:r>
                      <a:r>
                        <a:rPr lang="en-US" sz="2000">
                          <a:solidFill>
                            <a:srgbClr val="070707"/>
                          </a:solidFill>
                          <a:latin typeface="Inter" panose="020B0502030000000004"/>
                        </a:rPr>
                        <a:t>Project Overview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Bold" panose="020B0802030000000004"/>
                        </a:rPr>
                        <a:t>7-8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445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 panose="020B0502030000000004"/>
                        </a:rPr>
                        <a:t>Internship Certificate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Bold" panose="020B0802030000000004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9495">
                <a:tc>
                  <a:txBody>
                    <a:bodyPr rtlCol="0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 panose="020B0502030000000004"/>
                        </a:rPr>
                        <a:t>Conclusion - Achievements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Bold" panose="020B0802030000000004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t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 rot="0">
            <a:off x="0" y="0"/>
            <a:ext cx="191989" cy="10287000"/>
            <a:chOff x="0" y="0"/>
            <a:chExt cx="5056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5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9144000" y="0"/>
            <a:ext cx="8030604" cy="8256818"/>
          </a:xfrm>
          <a:custGeom>
            <a:avLst/>
            <a:gdLst/>
            <a:ahLst/>
            <a:cxnLst/>
            <a:rect l="l" t="t" r="r" b="b"/>
            <a:pathLst>
              <a:path w="8030604" h="8256818">
                <a:moveTo>
                  <a:pt x="0" y="0"/>
                </a:moveTo>
                <a:lnTo>
                  <a:pt x="8030604" y="0"/>
                </a:lnTo>
                <a:lnTo>
                  <a:pt x="8030604" y="8256818"/>
                </a:lnTo>
                <a:lnTo>
                  <a:pt x="0" y="825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40235" y="786019"/>
            <a:ext cx="50548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70707"/>
                </a:solidFill>
                <a:latin typeface="Inter Bold" panose="020B0802030000000004"/>
              </a:rPr>
              <a:t>Outlines</a:t>
            </a:r>
            <a:endParaRPr lang="en-US" sz="8000">
              <a:solidFill>
                <a:srgbClr val="070707"/>
              </a:solidFill>
              <a:latin typeface="Inter Bold" panose="020B0802030000000004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101579" y="-2377462"/>
            <a:ext cx="8186421" cy="11062408"/>
            <a:chOff x="0" y="0"/>
            <a:chExt cx="2156095" cy="29135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6095" cy="2913556"/>
            </a:xfrm>
            <a:custGeom>
              <a:avLst/>
              <a:gdLst/>
              <a:ahLst/>
              <a:cxnLst/>
              <a:rect l="l" t="t" r="r" b="b"/>
              <a:pathLst>
                <a:path w="2156095" h="2913556">
                  <a:moveTo>
                    <a:pt x="0" y="0"/>
                  </a:moveTo>
                  <a:lnTo>
                    <a:pt x="2156095" y="0"/>
                  </a:lnTo>
                  <a:lnTo>
                    <a:pt x="2156095" y="2913556"/>
                  </a:lnTo>
                  <a:lnTo>
                    <a:pt x="0" y="2913556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56095" cy="2951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1918505" y="2302258"/>
            <a:ext cx="4793001" cy="4808074"/>
          </a:xfrm>
          <a:custGeom>
            <a:avLst/>
            <a:gdLst/>
            <a:ahLst/>
            <a:cxnLst/>
            <a:rect l="l" t="t" r="r" b="b"/>
            <a:pathLst>
              <a:path w="4793001" h="4808074">
                <a:moveTo>
                  <a:pt x="0" y="0"/>
                </a:moveTo>
                <a:lnTo>
                  <a:pt x="4793001" y="0"/>
                </a:lnTo>
                <a:lnTo>
                  <a:pt x="4793001" y="4808073"/>
                </a:lnTo>
                <a:lnTo>
                  <a:pt x="0" y="4808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11370712" y="457579"/>
            <a:ext cx="5888588" cy="1847512"/>
            <a:chOff x="0" y="0"/>
            <a:chExt cx="7851451" cy="246335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7851451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070707"/>
                  </a:solidFill>
                  <a:latin typeface="Inter Bold" panose="020B0802030000000004"/>
                </a:rPr>
                <a:t>Introduction</a:t>
              </a:r>
              <a:endParaRPr lang="en-US" sz="7500">
                <a:solidFill>
                  <a:srgbClr val="070707"/>
                </a:solidFill>
                <a:latin typeface="Inter Bold" panose="020B0802030000000004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38205"/>
              <a:ext cx="785145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6115" y="8182734"/>
            <a:ext cx="17163118" cy="272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u="sng">
                <a:solidFill>
                  <a:srgbClr val="070707"/>
                </a:solidFill>
                <a:latin typeface="Inter Bold" panose="020B0802030000000004"/>
              </a:rPr>
              <a:t>Academic Structure</a:t>
            </a:r>
            <a:endParaRPr lang="en-US" sz="2600" u="sng">
              <a:solidFill>
                <a:srgbClr val="070707"/>
              </a:solidFill>
              <a:latin typeface="Inter Bold" panose="020B08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School of Basic Sciences &amp; Information Sciences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Departments: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  <a:p>
            <a:pPr marL="2245360" lvl="4" indent="-448945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Department of Computer Science (DCS)                          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356115" y="1333710"/>
            <a:ext cx="9036145" cy="729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 u="sng">
                <a:solidFill>
                  <a:srgbClr val="070707"/>
                </a:solidFill>
                <a:latin typeface="Inter Bold" panose="020B0802030000000004"/>
              </a:rPr>
              <a:t>About the University:</a:t>
            </a:r>
            <a:endParaRPr lang="en-US" sz="2600" u="sng">
              <a:solidFill>
                <a:srgbClr val="070707"/>
              </a:solidFill>
              <a:latin typeface="Inter Bold" panose="020B0802030000000004"/>
            </a:endParaRPr>
          </a:p>
          <a:p>
            <a:pPr>
              <a:lnSpc>
                <a:spcPts val="3640"/>
              </a:lnSpc>
            </a:pPr>
          </a:p>
          <a:p>
            <a:pPr marL="561340" lvl="1" indent="-280670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u="sng">
                <a:solidFill>
                  <a:srgbClr val="070707"/>
                </a:solidFill>
                <a:latin typeface="Inter Bold" panose="020B0802030000000004"/>
              </a:rPr>
              <a:t>Overview of Central University of Odisha(CUO)</a:t>
            </a:r>
            <a:endParaRPr lang="en-US" sz="2600" u="sng">
              <a:solidFill>
                <a:srgbClr val="070707"/>
              </a:solidFill>
              <a:latin typeface="Inter Bold" panose="020B0802030000000004"/>
            </a:endParaRPr>
          </a:p>
          <a:p>
            <a:pPr marL="1122680" lvl="2" indent="-374015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Establishment under Central Universities Act, 2009.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  <a:p>
            <a:pPr marL="1122680" lvl="2" indent="-374015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Formerly known as Central University of Odisha.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  <a:p>
            <a:pPr marL="1122680" lvl="2" indent="-374015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Location: Sunabeda Town, Koraput District, Odisha, India.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  <a:p>
            <a:pPr marL="1122680" lvl="2" indent="-374015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Territorial Jurisdiction : Entire state of Odisha.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  <a:p>
            <a:pPr marL="561340" lvl="1" indent="-280670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u="sng">
                <a:solidFill>
                  <a:srgbClr val="070707"/>
                </a:solidFill>
                <a:latin typeface="Inter Bold" panose="020B0802030000000004"/>
              </a:rPr>
              <a:t>Campus Location</a:t>
            </a:r>
            <a:endParaRPr lang="en-US" sz="2600" u="sng">
              <a:solidFill>
                <a:srgbClr val="070707"/>
              </a:solidFill>
              <a:latin typeface="Inter Bold" panose="020B0802030000000004"/>
            </a:endParaRPr>
          </a:p>
          <a:p>
            <a:pPr marL="1122680" lvl="2" indent="-374015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Village Chikapar and Chakarliput, Sunabeda NAC (Urban area).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  <a:p>
            <a:pPr marL="1122680" lvl="2" indent="-374015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Proximity to Hindustan Aeronautics Limited (HAL), Sunabeda.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</a:p>
        </p:txBody>
      </p:sp>
      <p:grpSp>
        <p:nvGrpSpPr>
          <p:cNvPr id="14" name="Group 14"/>
          <p:cNvGrpSpPr/>
          <p:nvPr/>
        </p:nvGrpSpPr>
        <p:grpSpPr>
          <a:xfrm rot="0">
            <a:off x="191989" y="-246715"/>
            <a:ext cx="18096011" cy="1976528"/>
            <a:chOff x="0" y="0"/>
            <a:chExt cx="4766028" cy="5205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66028" cy="520567"/>
            </a:xfrm>
            <a:custGeom>
              <a:avLst/>
              <a:gdLst/>
              <a:ahLst/>
              <a:cxnLst/>
              <a:rect l="l" t="t" r="r" b="b"/>
              <a:pathLst>
                <a:path w="4766028" h="520567">
                  <a:moveTo>
                    <a:pt x="0" y="0"/>
                  </a:moveTo>
                  <a:lnTo>
                    <a:pt x="4766028" y="0"/>
                  </a:lnTo>
                  <a:lnTo>
                    <a:pt x="4766028" y="520567"/>
                  </a:lnTo>
                  <a:lnTo>
                    <a:pt x="0" y="520567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4766028" cy="52056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8880"/>
                </a:lnSpc>
              </a:pPr>
              <a:r>
                <a:rPr lang="en-US" sz="7400">
                  <a:solidFill>
                    <a:srgbClr val="070707"/>
                  </a:solidFill>
                  <a:latin typeface="Inter Bold" panose="020B0802030000000004"/>
                </a:rPr>
                <a:t>Introduction</a:t>
              </a:r>
              <a:endParaRPr lang="en-US" sz="7400">
                <a:solidFill>
                  <a:srgbClr val="070707"/>
                </a:solidFill>
                <a:latin typeface="Inter Bold" panose="020B0802030000000004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636700" y="9521314"/>
            <a:ext cx="581310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ctr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Department of Mathematics (DM)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72113" y="7625626"/>
            <a:ext cx="7845353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I</a:t>
            </a:r>
            <a:r>
              <a:rPr lang="en-US" sz="2600">
                <a:solidFill>
                  <a:srgbClr val="070707"/>
                </a:solidFill>
                <a:latin typeface="Inter" panose="020B0502030000000004"/>
              </a:rPr>
              <a:t>n the picture: Central university of Odisha’s logo</a:t>
            </a:r>
            <a:endParaRPr lang="en-US" sz="2600">
              <a:solidFill>
                <a:srgbClr val="070707"/>
              </a:solidFill>
              <a:latin typeface="Inter" panose="020B0502030000000004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91989" y="0"/>
            <a:ext cx="18096011" cy="1976528"/>
            <a:chOff x="0" y="0"/>
            <a:chExt cx="4766028" cy="5205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6028" cy="520567"/>
            </a:xfrm>
            <a:custGeom>
              <a:avLst/>
              <a:gdLst/>
              <a:ahLst/>
              <a:cxnLst/>
              <a:rect l="l" t="t" r="r" b="b"/>
              <a:pathLst>
                <a:path w="4766028" h="520567">
                  <a:moveTo>
                    <a:pt x="0" y="0"/>
                  </a:moveTo>
                  <a:lnTo>
                    <a:pt x="4766028" y="0"/>
                  </a:lnTo>
                  <a:lnTo>
                    <a:pt x="4766028" y="520567"/>
                  </a:lnTo>
                  <a:lnTo>
                    <a:pt x="0" y="520567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66028" cy="52056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8880"/>
                </a:lnSpc>
              </a:pPr>
              <a:r>
                <a:rPr lang="en-US" sz="7400">
                  <a:solidFill>
                    <a:srgbClr val="070707"/>
                  </a:solidFill>
                  <a:latin typeface="Inter Bold" panose="020B0802030000000004"/>
                </a:rPr>
                <a:t>Training Sessions</a:t>
              </a:r>
              <a:endParaRPr lang="en-US" sz="7400">
                <a:solidFill>
                  <a:srgbClr val="070707"/>
                </a:solidFill>
                <a:latin typeface="Inter Bold" panose="020B0802030000000004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3864793" y="-211438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>
                <a:moveTo>
                  <a:pt x="0" y="0"/>
                </a:moveTo>
                <a:lnTo>
                  <a:pt x="4584142" y="0"/>
                </a:lnTo>
                <a:lnTo>
                  <a:pt x="4584142" y="5007018"/>
                </a:lnTo>
                <a:lnTo>
                  <a:pt x="0" y="500701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441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0"/>
            <a:ext cx="191989" cy="10287000"/>
            <a:chOff x="0" y="0"/>
            <a:chExt cx="5056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056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9239994" y="-3239133"/>
            <a:ext cx="9048006" cy="11062408"/>
            <a:chOff x="0" y="0"/>
            <a:chExt cx="2383014" cy="29135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83014" cy="2913556"/>
            </a:xfrm>
            <a:custGeom>
              <a:avLst/>
              <a:gdLst/>
              <a:ahLst/>
              <a:cxnLst/>
              <a:rect l="l" t="t" r="r" b="b"/>
              <a:pathLst>
                <a:path w="2383014" h="2913556">
                  <a:moveTo>
                    <a:pt x="0" y="0"/>
                  </a:moveTo>
                  <a:lnTo>
                    <a:pt x="2383014" y="0"/>
                  </a:lnTo>
                  <a:lnTo>
                    <a:pt x="2383014" y="2913556"/>
                  </a:lnTo>
                  <a:lnTo>
                    <a:pt x="0" y="2913556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83014" cy="2951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9459639" y="1976528"/>
            <a:ext cx="8608716" cy="4943945"/>
          </a:xfrm>
          <a:custGeom>
            <a:avLst/>
            <a:gdLst/>
            <a:ahLst/>
            <a:cxnLst/>
            <a:rect l="l" t="t" r="r" b="b"/>
            <a:pathLst>
              <a:path w="8608716" h="4943945">
                <a:moveTo>
                  <a:pt x="0" y="0"/>
                </a:moveTo>
                <a:lnTo>
                  <a:pt x="8608716" y="0"/>
                </a:lnTo>
                <a:lnTo>
                  <a:pt x="8608716" y="4943945"/>
                </a:lnTo>
                <a:lnTo>
                  <a:pt x="0" y="4943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521" r="-2801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92139" y="2075815"/>
            <a:ext cx="8355410" cy="840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Duration of Internship</a:t>
            </a:r>
            <a:endParaRPr lang="en-US" sz="2600" u="sng">
              <a:solidFill>
                <a:srgbClr val="000000"/>
              </a:solidFill>
              <a:latin typeface="Inter Bold" panose="020B0802030000000004"/>
            </a:endParaRPr>
          </a:p>
          <a:p>
            <a:pPr algn="just">
              <a:lnSpc>
                <a:spcPts val="3640"/>
              </a:lnSpc>
            </a:p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The internship spanned a concise period of 15 days.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Timeline of Internship Period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Commencement Date: 8/5/2023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Conclusion Date: 22/5/2023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Weekly Training Information</a:t>
            </a:r>
            <a:endParaRPr lang="en-US" sz="2600" b="1" u="sng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algn="just">
              <a:lnSpc>
                <a:spcPts val="3640"/>
              </a:lnSpc>
            </a:pPr>
            <a:endParaRPr>
              <a:latin typeface="Inter Bold" panose="020B0802030000000004" charset="0"/>
              <a:cs typeface="Inter Bold" panose="020B0802030000000004" charset="0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Breakdown of Weekly Training Sessions</a:t>
            </a:r>
            <a:endParaRPr lang="en-US" sz="2600" b="1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 charset="0"/>
                <a:cs typeface="Inter" panose="020B0502030000000004" charset="0"/>
              </a:rPr>
              <a:t>Morning Session:</a:t>
            </a:r>
            <a:r>
              <a:rPr lang="en-US" sz="2600">
                <a:solidFill>
                  <a:srgbClr val="000000"/>
                </a:solidFill>
                <a:latin typeface="Inter" panose="020B0502030000000004" charset="0"/>
                <a:cs typeface="Inter" panose="020B0502030000000004" charset="0"/>
              </a:rPr>
              <a:t> 9:30 am - 1:30 pm</a:t>
            </a:r>
            <a:endParaRPr lang="en-US" sz="2600">
              <a:solidFill>
                <a:srgbClr val="000000"/>
              </a:solidFill>
              <a:latin typeface="Inter" panose="020B0502030000000004" charset="0"/>
              <a:cs typeface="Inter" panose="020B0502030000000004" charset="0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 charset="0"/>
                <a:cs typeface="Inter" panose="020B0502030000000004" charset="0"/>
              </a:rPr>
              <a:t>Afternoon Session:</a:t>
            </a:r>
            <a:r>
              <a:rPr lang="en-US" sz="2600">
                <a:solidFill>
                  <a:srgbClr val="000000"/>
                </a:solidFill>
                <a:latin typeface="Inter" panose="020B0502030000000004" charset="0"/>
                <a:cs typeface="Inter" panose="020B0502030000000004" charset="0"/>
              </a:rPr>
              <a:t> 2:30 pm - 4:30 pm</a:t>
            </a:r>
            <a:endParaRPr lang="en-US" sz="2600">
              <a:solidFill>
                <a:srgbClr val="000000"/>
              </a:solidFill>
              <a:latin typeface="Inter" panose="020B0502030000000004" charset="0"/>
              <a:cs typeface="Inter" panose="020B0502030000000004" charset="0"/>
            </a:endParaRPr>
          </a:p>
          <a:p>
            <a:pPr algn="just">
              <a:lnSpc>
                <a:spcPts val="3640"/>
              </a:lnSpc>
            </a:pPr>
            <a:endParaRPr>
              <a:latin typeface="Inter" panose="020B0502030000000004" charset="0"/>
              <a:cs typeface="Inter" panose="020B0502030000000004" charset="0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Sundays</a:t>
            </a:r>
            <a:endParaRPr lang="en-US" sz="2600" b="1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 charset="0"/>
                <a:cs typeface="Inter" panose="020B0502030000000004" charset="0"/>
              </a:rPr>
              <a:t>Dedicated to Revision and Practice Questions.</a:t>
            </a:r>
            <a:endParaRPr lang="en-US" sz="2600">
              <a:solidFill>
                <a:srgbClr val="000000"/>
              </a:solidFill>
              <a:latin typeface="Inter" panose="020B0502030000000004" charset="0"/>
              <a:cs typeface="Inter" panose="020B0502030000000004" charset="0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>
              <a:latin typeface="Inter" panose="020B0502030000000004" charset="0"/>
              <a:cs typeface="Inter" panose="020B05020300000000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709061" y="7141839"/>
            <a:ext cx="712599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70707"/>
                </a:solidFill>
                <a:latin typeface="Inter" panose="020B0502030000000004"/>
              </a:rPr>
              <a:t>In the picture: Central university of Odisha</a:t>
            </a:r>
            <a:endParaRPr lang="en-US" sz="2400">
              <a:solidFill>
                <a:srgbClr val="070707"/>
              </a:solidFill>
              <a:latin typeface="Inter" panose="020B0502030000000004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91989" y="0"/>
            <a:ext cx="18096011" cy="1976528"/>
            <a:chOff x="0" y="0"/>
            <a:chExt cx="4766028" cy="5205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6028" cy="520567"/>
            </a:xfrm>
            <a:custGeom>
              <a:avLst/>
              <a:gdLst/>
              <a:ahLst/>
              <a:cxnLst/>
              <a:rect l="l" t="t" r="r" b="b"/>
              <a:pathLst>
                <a:path w="4766028" h="520567">
                  <a:moveTo>
                    <a:pt x="0" y="0"/>
                  </a:moveTo>
                  <a:lnTo>
                    <a:pt x="4766028" y="0"/>
                  </a:lnTo>
                  <a:lnTo>
                    <a:pt x="4766028" y="520567"/>
                  </a:lnTo>
                  <a:lnTo>
                    <a:pt x="0" y="520567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66028" cy="52056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8880"/>
                </a:lnSpc>
              </a:pPr>
              <a:r>
                <a:rPr lang="en-US" sz="7400">
                  <a:solidFill>
                    <a:srgbClr val="070707"/>
                  </a:solidFill>
                  <a:latin typeface="Inter Bold" panose="020B0802030000000004"/>
                </a:rPr>
                <a:t>Technical Focus</a:t>
              </a:r>
              <a:endParaRPr lang="en-US" sz="7400">
                <a:solidFill>
                  <a:srgbClr val="070707"/>
                </a:solidFill>
                <a:latin typeface="Inter Bold" panose="020B0802030000000004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3283329" y="-1185152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441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0"/>
            <a:ext cx="191989" cy="10287000"/>
            <a:chOff x="0" y="0"/>
            <a:chExt cx="5056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056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9516" y="1270732"/>
            <a:ext cx="6597015" cy="912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Internship Training Topics/Technologies</a:t>
            </a:r>
            <a:endParaRPr lang="en-US" sz="2600" u="sng">
              <a:solidFill>
                <a:srgbClr val="000000"/>
              </a:solidFill>
              <a:latin typeface="Inter Bold" panose="020B0802030000000004"/>
            </a:endParaRP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Overview of Topics Covered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1st Week</a:t>
            </a:r>
            <a:endParaRPr lang="en-US" sz="2600" u="sng">
              <a:solidFill>
                <a:srgbClr val="000000"/>
              </a:solidFill>
              <a:latin typeface="Inter Bold" panose="020B08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Monday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Introduction to Internship Project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Introduction to SQL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Tuesday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MySQL Introduction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MySQL Queries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Wednesday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MySQL Advanced Queries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Introduction to PostgreSQL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Thursday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PostgreSQL Basics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PostgreSQL Advanced Queries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id="10" name="AutoShape 10"/>
          <p:cNvSpPr/>
          <p:nvPr/>
        </p:nvSpPr>
        <p:spPr>
          <a:xfrm>
            <a:off x="8693834" y="1976528"/>
            <a:ext cx="0" cy="83104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617900" y="2075815"/>
            <a:ext cx="8030051" cy="793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Friday</a:t>
            </a:r>
            <a:endParaRPr lang="en-US" sz="2600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Comparative Analysis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Saturday</a:t>
            </a:r>
            <a:endParaRPr lang="en-US" sz="2600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Recap and Review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2nd Week</a:t>
            </a:r>
            <a:endParaRPr lang="en-US" sz="2600" u="sng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Monday</a:t>
            </a:r>
            <a:endParaRPr lang="en-US" sz="2600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Music Store Database Assessment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Database Schema Review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Data Types and Constraints Assessment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Wednesday</a:t>
            </a:r>
            <a:endParaRPr lang="en-US" sz="2600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Query Performance Analysis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Optimization Techniques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Thursday</a:t>
            </a:r>
            <a:endParaRPr lang="en-US" sz="2600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Current Indexing Analysis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Strategies for Optimal Indexing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91989" y="0"/>
            <a:ext cx="18096011" cy="1976528"/>
            <a:chOff x="0" y="0"/>
            <a:chExt cx="4766028" cy="5205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6028" cy="520567"/>
            </a:xfrm>
            <a:custGeom>
              <a:avLst/>
              <a:gdLst/>
              <a:ahLst/>
              <a:cxnLst/>
              <a:rect l="l" t="t" r="r" b="b"/>
              <a:pathLst>
                <a:path w="4766028" h="520567">
                  <a:moveTo>
                    <a:pt x="0" y="0"/>
                  </a:moveTo>
                  <a:lnTo>
                    <a:pt x="4766028" y="0"/>
                  </a:lnTo>
                  <a:lnTo>
                    <a:pt x="4766028" y="520567"/>
                  </a:lnTo>
                  <a:lnTo>
                    <a:pt x="0" y="520567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66028" cy="52056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8880"/>
                </a:lnSpc>
              </a:pPr>
              <a:r>
                <a:rPr lang="en-US" sz="7400">
                  <a:solidFill>
                    <a:srgbClr val="070707"/>
                  </a:solidFill>
                  <a:latin typeface="Inter Bold" panose="020B0802030000000004"/>
                </a:rPr>
                <a:t>Technical Focus</a:t>
              </a:r>
              <a:endParaRPr lang="en-US" sz="7400">
                <a:solidFill>
                  <a:srgbClr val="070707"/>
                </a:solidFill>
                <a:latin typeface="Inter Bold" panose="020B0802030000000004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3283329" y="-1185152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441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0"/>
            <a:ext cx="191989" cy="10287000"/>
            <a:chOff x="0" y="0"/>
            <a:chExt cx="5056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056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9079" y="2172743"/>
            <a:ext cx="15972591" cy="1095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Overview of Topics Covered(contd.):</a:t>
            </a:r>
            <a:endParaRPr lang="en-US" sz="2600" u="sng">
              <a:solidFill>
                <a:srgbClr val="000000"/>
              </a:solidFill>
              <a:latin typeface="Inter Bold" panose="020B08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Friday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Data Quality Assessment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Final Database Assessment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Saturday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Documentation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15th Day</a:t>
            </a:r>
            <a:endParaRPr lang="en-US" sz="2600" u="sng">
              <a:solidFill>
                <a:srgbClr val="000000"/>
              </a:solidFill>
              <a:latin typeface="Inter Bold" panose="020B08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Monday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marL="1684020" lvl="3" indent="-421005" algn="just">
              <a:lnSpc>
                <a:spcPts val="3640"/>
              </a:lnSpc>
              <a:buFont typeface="Arial" panose="020B0604020202020204"/>
              <a:buChar char="￭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Finalization, Recommendations, and Assessment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 Bold" panose="020B0802030000000004"/>
              </a:rPr>
              <a:t>Internship Experience</a:t>
            </a:r>
            <a:endParaRPr lang="en-US" sz="2600">
              <a:solidFill>
                <a:srgbClr val="000000"/>
              </a:solidFill>
              <a:latin typeface="Inter Bold" panose="020B08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Engaging Exploration: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Explored the intricacies of a music store database, making the project intellectually stimulating.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Practical Application: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Applied theoretical knowledge to real-world scenarios in MySQL, PostgreSQL, and SQL.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Dynamic Learning: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Embraced a holistic learning approach, finding the nuances of database systems intriguing.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91989" y="0"/>
            <a:ext cx="18096011" cy="2017847"/>
            <a:chOff x="0" y="0"/>
            <a:chExt cx="4766028" cy="531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6028" cy="531449"/>
            </a:xfrm>
            <a:custGeom>
              <a:avLst/>
              <a:gdLst/>
              <a:ahLst/>
              <a:cxnLst/>
              <a:rect l="l" t="t" r="r" b="b"/>
              <a:pathLst>
                <a:path w="4766028" h="531449">
                  <a:moveTo>
                    <a:pt x="0" y="0"/>
                  </a:moveTo>
                  <a:lnTo>
                    <a:pt x="4766028" y="0"/>
                  </a:lnTo>
                  <a:lnTo>
                    <a:pt x="4766028" y="531449"/>
                  </a:lnTo>
                  <a:lnTo>
                    <a:pt x="0" y="531449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766028" cy="5409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070707"/>
                  </a:solidFill>
                  <a:latin typeface="Inter Bold" panose="020B0802030000000004"/>
                </a:rPr>
                <a:t> Project Overview</a:t>
              </a:r>
              <a:endParaRPr lang="en-US" sz="7600">
                <a:solidFill>
                  <a:srgbClr val="070707"/>
                </a:solidFill>
                <a:latin typeface="Inter Bold" panose="020B0802030000000004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3283329" y="-1185152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441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0"/>
            <a:ext cx="191989" cy="10287000"/>
            <a:chOff x="0" y="0"/>
            <a:chExt cx="5056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5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46953" y="2205550"/>
            <a:ext cx="12169973" cy="886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Semi-Bold"/>
              </a:rPr>
              <a:t> </a:t>
            </a:r>
            <a:r>
              <a:rPr lang="en-US" sz="2600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Scope and Objectives of the Project</a:t>
            </a:r>
            <a:endParaRPr lang="en-US" sz="2600" u="sng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MySQL, PostgreSQL, SQL Mastery:</a:t>
            </a:r>
            <a:endParaRPr lang="en-US" sz="2600" u="sng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Proficiency gained through hands-on experience.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Applied MySQL and PostgreSQL for real-world projects.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Leveraged SQL language for robust database interactions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Adaptability Across Platforms:</a:t>
            </a:r>
            <a:endParaRPr lang="en-US" sz="2600" u="sng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Seamlessly transitioned between MySQL and PostgreSQL.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Executed efficient queries for diverse data handling.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Holistic Learning Approach:</a:t>
            </a:r>
            <a:endParaRPr lang="en-US" sz="2600" u="sng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Explored nuances and differences in each database system.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1122680" lvl="2" indent="-374015" algn="just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Enhanced problem-solving skills across MySQL, PostgreSQL, and SQL.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Project Overview</a:t>
            </a:r>
            <a:endParaRPr lang="en-US" sz="2600" u="sng">
              <a:solidFill>
                <a:srgbClr val="000000"/>
              </a:solidFill>
              <a:latin typeface="Inter Bold" panose="020B08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Comprehensive Assessment of Music Store Database.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Exploration of Core Database Structures.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442647" y="-2246164"/>
            <a:ext cx="7845353" cy="11062408"/>
            <a:chOff x="0" y="0"/>
            <a:chExt cx="2066266" cy="29135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6266" cy="2913556"/>
            </a:xfrm>
            <a:custGeom>
              <a:avLst/>
              <a:gdLst/>
              <a:ahLst/>
              <a:cxnLst/>
              <a:rect l="l" t="t" r="r" b="b"/>
              <a:pathLst>
                <a:path w="2066266" h="2913556">
                  <a:moveTo>
                    <a:pt x="0" y="0"/>
                  </a:moveTo>
                  <a:lnTo>
                    <a:pt x="2066266" y="0"/>
                  </a:lnTo>
                  <a:lnTo>
                    <a:pt x="2066266" y="2913556"/>
                  </a:lnTo>
                  <a:lnTo>
                    <a:pt x="0" y="2913556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6266" cy="2951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91989" y="0"/>
            <a:ext cx="18096011" cy="2017847"/>
            <a:chOff x="0" y="0"/>
            <a:chExt cx="4766028" cy="531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6028" cy="531449"/>
            </a:xfrm>
            <a:custGeom>
              <a:avLst/>
              <a:gdLst/>
              <a:ahLst/>
              <a:cxnLst/>
              <a:rect l="l" t="t" r="r" b="b"/>
              <a:pathLst>
                <a:path w="4766028" h="531449">
                  <a:moveTo>
                    <a:pt x="0" y="0"/>
                  </a:moveTo>
                  <a:lnTo>
                    <a:pt x="4766028" y="0"/>
                  </a:lnTo>
                  <a:lnTo>
                    <a:pt x="4766028" y="531449"/>
                  </a:lnTo>
                  <a:lnTo>
                    <a:pt x="0" y="531449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766028" cy="5409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070707"/>
                  </a:solidFill>
                  <a:latin typeface="Inter Bold" panose="020B0802030000000004"/>
                </a:rPr>
                <a:t> Project Overview</a:t>
              </a:r>
              <a:endParaRPr lang="en-US" sz="7600">
                <a:solidFill>
                  <a:srgbClr val="070707"/>
                </a:solidFill>
                <a:latin typeface="Inter Bold" panose="020B0802030000000004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3283329" y="-1185152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441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0" y="0"/>
            <a:ext cx="191989" cy="10287000"/>
            <a:chOff x="0" y="0"/>
            <a:chExt cx="50565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5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4569" y="2149280"/>
            <a:ext cx="9050619" cy="1073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In-Depth Analysis of Schemas, Data Types, and Constraints.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Motivations, Objectives, and Immersive Learning.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Database Schema Analysis</a:t>
            </a:r>
            <a:endParaRPr lang="en-US" sz="2600" u="sng">
              <a:solidFill>
                <a:srgbClr val="000000"/>
              </a:solidFill>
              <a:latin typeface="Inter Bold" panose="020B08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Focus: In-Depth Review of Current Schema.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Examination of Tables, Relationships, and Constraints.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Laying the Groundwork for Subsequent Assessments.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Gained Insights into Database Intricacies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/>
              </a:rPr>
              <a:t>Adaptability Across Platforms</a:t>
            </a:r>
            <a:endParaRPr lang="en-US" sz="2600" u="sng">
              <a:solidFill>
                <a:srgbClr val="000000"/>
              </a:solidFill>
              <a:latin typeface="Inter Bold" panose="020B08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Executing Efficient Queries for Diverse Data Handling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Exploring Nuances and Differences in Each Database System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Enhanced Problem-Solving Skills Across MySQL, PostgreSQL, and SQL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id="13" name="Freeform 13"/>
          <p:cNvSpPr/>
          <p:nvPr/>
        </p:nvSpPr>
        <p:spPr>
          <a:xfrm>
            <a:off x="10629801" y="2017847"/>
            <a:ext cx="7449108" cy="6022237"/>
          </a:xfrm>
          <a:custGeom>
            <a:avLst/>
            <a:gdLst/>
            <a:ahLst/>
            <a:cxnLst/>
            <a:rect l="l" t="t" r="r" b="b"/>
            <a:pathLst>
              <a:path w="7449108" h="6022237">
                <a:moveTo>
                  <a:pt x="0" y="0"/>
                </a:moveTo>
                <a:lnTo>
                  <a:pt x="7449108" y="0"/>
                </a:lnTo>
                <a:lnTo>
                  <a:pt x="7449108" y="6022236"/>
                </a:lnTo>
                <a:lnTo>
                  <a:pt x="0" y="6022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431678" y="8243426"/>
            <a:ext cx="784535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In the picture: Music store database schema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647460" y="-539284"/>
            <a:ext cx="7845353" cy="11062408"/>
            <a:chOff x="0" y="0"/>
            <a:chExt cx="2066266" cy="29135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6266" cy="2913556"/>
            </a:xfrm>
            <a:custGeom>
              <a:avLst/>
              <a:gdLst/>
              <a:ahLst/>
              <a:cxnLst/>
              <a:rect l="l" t="t" r="r" b="b"/>
              <a:pathLst>
                <a:path w="2066266" h="2913556">
                  <a:moveTo>
                    <a:pt x="0" y="0"/>
                  </a:moveTo>
                  <a:lnTo>
                    <a:pt x="2066266" y="0"/>
                  </a:lnTo>
                  <a:lnTo>
                    <a:pt x="2066266" y="2913556"/>
                  </a:lnTo>
                  <a:lnTo>
                    <a:pt x="0" y="2913556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6266" cy="2951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91989" y="0"/>
            <a:ext cx="18096011" cy="2017847"/>
            <a:chOff x="0" y="0"/>
            <a:chExt cx="4766028" cy="531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6028" cy="531449"/>
            </a:xfrm>
            <a:custGeom>
              <a:avLst/>
              <a:gdLst/>
              <a:ahLst/>
              <a:cxnLst/>
              <a:rect l="l" t="t" r="r" b="b"/>
              <a:pathLst>
                <a:path w="4766028" h="531449">
                  <a:moveTo>
                    <a:pt x="0" y="0"/>
                  </a:moveTo>
                  <a:lnTo>
                    <a:pt x="4766028" y="0"/>
                  </a:lnTo>
                  <a:lnTo>
                    <a:pt x="4766028" y="531449"/>
                  </a:lnTo>
                  <a:lnTo>
                    <a:pt x="0" y="531449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766028" cy="5409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070707"/>
                  </a:solidFill>
                  <a:latin typeface="Inter Bold" panose="020B0802030000000004"/>
                </a:rPr>
                <a:t> Internship Certificate  </a:t>
              </a:r>
              <a:endParaRPr lang="en-US" sz="7600">
                <a:solidFill>
                  <a:srgbClr val="070707"/>
                </a:solidFill>
                <a:latin typeface="Inter Bold" panose="020B0802030000000004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3283329" y="-1185152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441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0" y="0"/>
            <a:ext cx="191989" cy="10287000"/>
            <a:chOff x="0" y="0"/>
            <a:chExt cx="50565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5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563167" y="1473896"/>
            <a:ext cx="6013940" cy="8505278"/>
          </a:xfrm>
          <a:custGeom>
            <a:avLst/>
            <a:gdLst/>
            <a:ahLst/>
            <a:cxnLst/>
            <a:rect l="l" t="t" r="r" b="b"/>
            <a:pathLst>
              <a:path w="6013940" h="8505278">
                <a:moveTo>
                  <a:pt x="0" y="0"/>
                </a:moveTo>
                <a:lnTo>
                  <a:pt x="6013940" y="0"/>
                </a:lnTo>
                <a:lnTo>
                  <a:pt x="6013940" y="8505278"/>
                </a:lnTo>
                <a:lnTo>
                  <a:pt x="0" y="8505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61243" y="1726321"/>
            <a:ext cx="9716964" cy="840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Internship Certificate Details</a:t>
            </a:r>
            <a:endParaRPr lang="en-US" sz="2600" u="sng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Issued by the Department of Computer Science, Central University of Odisha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Recipient: Mr. Saswat Seth, B.Tech Student of C V Raman Global University, Bhubaneswar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Training Duration: 15 Days (08.05.2023 to 22.05.2023)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Project: Monitoring of Database Functionality Using Structured Query Language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Supervisor: Dr. Patitapaban Rath, Lecturer at the Department of Computer Science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00000"/>
                </a:solidFill>
                <a:latin typeface="Inter Bold" panose="020B0802030000000004" charset="0"/>
                <a:cs typeface="Inter Bold" panose="020B0802030000000004" charset="0"/>
              </a:rPr>
              <a:t>Conduct and Signature</a:t>
            </a:r>
            <a:endParaRPr lang="en-US" sz="2600" u="sng">
              <a:solidFill>
                <a:srgbClr val="000000"/>
              </a:solidFill>
              <a:latin typeface="Inter Bold" panose="020B0802030000000004" charset="0"/>
              <a:cs typeface="Inter Bold" panose="020B0802030000000004" charset="0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Mr. Seth's Conduct During Training: Good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Signed by Dr. Jyotiska Datta, Head of the Department of Computer Science</a:t>
            </a:r>
            <a:r>
              <a:rPr lang="en-IN" altLang="en-US" sz="2600">
                <a:solidFill>
                  <a:srgbClr val="000000"/>
                </a:solidFill>
                <a:latin typeface="Inter" panose="020B0502030000000004"/>
              </a:rPr>
              <a:t>.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Inter" panose="020B0502030000000004"/>
              </a:rPr>
              <a:t>Date of Certificate: 24.05.2023</a:t>
            </a:r>
            <a:endParaRPr lang="en-US" sz="2600">
              <a:solidFill>
                <a:srgbClr val="000000"/>
              </a:solidFill>
              <a:latin typeface="Inter" panose="020B0502030000000004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5228</Words>
  <Application>WPS Presentation</Application>
  <PresentationFormat>On-screen Show (4:3)</PresentationFormat>
  <Paragraphs>246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Inter</vt:lpstr>
      <vt:lpstr>Inter Bold</vt:lpstr>
      <vt:lpstr>Arial</vt:lpstr>
      <vt:lpstr>Inter Bold</vt:lpstr>
      <vt:lpstr>Inter</vt:lpstr>
      <vt:lpstr>Inter Semi-Bold</vt:lpstr>
      <vt:lpstr>Segoe Print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Presentation</dc:title>
  <dc:creator/>
  <cp:lastModifiedBy>Rick29</cp:lastModifiedBy>
  <cp:revision>3</cp:revision>
  <dcterms:created xsi:type="dcterms:W3CDTF">2006-08-16T00:00:00Z</dcterms:created>
  <dcterms:modified xsi:type="dcterms:W3CDTF">2023-12-11T18:20:43Z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02BF421D1B7E48DA8D23D24772430392</vt:lpwstr>
  </property>
  <property fmtid="{D5CDD505-2E9C-101B-9397-08002B2CF9AE}" pid="3" name="KSOProductBuildVer">
    <vt:lpwstr>1033-11.2.0.11225</vt:lpwstr>
  </property>
</Properties>
</file>